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9"/>
  </p:notesMasterIdLst>
  <p:sldIdLst>
    <p:sldId id="284" r:id="rId2"/>
    <p:sldId id="737" r:id="rId3"/>
    <p:sldId id="739" r:id="rId4"/>
    <p:sldId id="743" r:id="rId5"/>
    <p:sldId id="744" r:id="rId6"/>
    <p:sldId id="745" r:id="rId7"/>
    <p:sldId id="747" r:id="rId8"/>
    <p:sldId id="575" r:id="rId9"/>
    <p:sldId id="576" r:id="rId10"/>
    <p:sldId id="583" r:id="rId11"/>
    <p:sldId id="589" r:id="rId12"/>
    <p:sldId id="588" r:id="rId13"/>
    <p:sldId id="660" r:id="rId14"/>
    <p:sldId id="748" r:id="rId15"/>
    <p:sldId id="749" r:id="rId16"/>
    <p:sldId id="750" r:id="rId17"/>
    <p:sldId id="751" r:id="rId18"/>
    <p:sldId id="755" r:id="rId19"/>
    <p:sldId id="754" r:id="rId20"/>
    <p:sldId id="761" r:id="rId21"/>
    <p:sldId id="762" r:id="rId22"/>
    <p:sldId id="763" r:id="rId23"/>
    <p:sldId id="756" r:id="rId24"/>
    <p:sldId id="757" r:id="rId25"/>
    <p:sldId id="758" r:id="rId26"/>
    <p:sldId id="764" r:id="rId27"/>
    <p:sldId id="76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737"/>
            <p14:sldId id="739"/>
            <p14:sldId id="743"/>
            <p14:sldId id="744"/>
            <p14:sldId id="745"/>
            <p14:sldId id="747"/>
            <p14:sldId id="575"/>
            <p14:sldId id="576"/>
            <p14:sldId id="583"/>
            <p14:sldId id="589"/>
            <p14:sldId id="588"/>
            <p14:sldId id="660"/>
            <p14:sldId id="748"/>
            <p14:sldId id="749"/>
            <p14:sldId id="750"/>
            <p14:sldId id="751"/>
            <p14:sldId id="755"/>
            <p14:sldId id="754"/>
            <p14:sldId id="761"/>
            <p14:sldId id="762"/>
            <p14:sldId id="763"/>
            <p14:sldId id="756"/>
            <p14:sldId id="757"/>
            <p14:sldId id="758"/>
            <p14:sldId id="764"/>
            <p14:sldId id="765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F81BD"/>
    <a:srgbClr val="7099CA"/>
    <a:srgbClr val="535353"/>
    <a:srgbClr val="F4F7FB"/>
    <a:srgbClr val="355E8F"/>
    <a:srgbClr val="2A4A70"/>
    <a:srgbClr val="4072AE"/>
    <a:srgbClr val="40404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208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3/11/20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243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4773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2781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199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464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85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0693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5127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949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58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1414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573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207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565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9692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526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375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770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4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7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22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7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077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86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014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46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3/11/20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30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30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30.png"/><Relationship Id="rId10" Type="http://schemas.openxmlformats.org/officeDocument/2006/relationships/image" Target="../media/image12.png"/><Relationship Id="rId9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5" Type="http://schemas.openxmlformats.org/officeDocument/2006/relationships/image" Target="../media/image130.png"/><Relationship Id="rId10" Type="http://schemas.openxmlformats.org/officeDocument/2006/relationships/image" Target="../media/image12.png"/><Relationship Id="rId9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8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5" Type="http://schemas.openxmlformats.org/officeDocument/2006/relationships/image" Target="../media/image130.png"/><Relationship Id="rId10" Type="http://schemas.openxmlformats.org/officeDocument/2006/relationships/image" Target="../media/image12.png"/><Relationship Id="rId9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30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10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30.pn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10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30.png"/><Relationship Id="rId10" Type="http://schemas.openxmlformats.org/officeDocument/2006/relationships/image" Target="../media/image21.png"/><Relationship Id="rId4" Type="http://schemas.openxmlformats.org/officeDocument/2006/relationships/image" Target="../media/image10.png"/><Relationship Id="rId9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10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22.png"/><Relationship Id="rId5" Type="http://schemas.openxmlformats.org/officeDocument/2006/relationships/image" Target="../media/image130.png"/><Relationship Id="rId10" Type="http://schemas.openxmlformats.org/officeDocument/2006/relationships/image" Target="../media/image21.png"/><Relationship Id="rId4" Type="http://schemas.openxmlformats.org/officeDocument/2006/relationships/image" Target="../media/image10.png"/><Relationship Id="rId9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10" Type="http://schemas.openxmlformats.org/officeDocument/2006/relationships/image" Target="../media/image2.png"/><Relationship Id="rId4" Type="http://schemas.openxmlformats.org/officeDocument/2006/relationships/image" Target="NULL"/><Relationship Id="rId9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10.png"/><Relationship Id="rId7" Type="http://schemas.openxmlformats.org/officeDocument/2006/relationships/image" Target="../media/image11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23.png"/><Relationship Id="rId5" Type="http://schemas.openxmlformats.org/officeDocument/2006/relationships/image" Target="../media/image130.png"/><Relationship Id="rId10" Type="http://schemas.openxmlformats.org/officeDocument/2006/relationships/image" Target="../media/image21.png"/><Relationship Id="rId4" Type="http://schemas.openxmlformats.org/officeDocument/2006/relationships/image" Target="../media/image10.png"/><Relationship Id="rId9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2.png"/><Relationship Id="rId3" Type="http://schemas.openxmlformats.org/officeDocument/2006/relationships/image" Target="../media/image110.png"/><Relationship Id="rId7" Type="http://schemas.openxmlformats.org/officeDocument/2006/relationships/image" Target="../media/image11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23.png"/><Relationship Id="rId5" Type="http://schemas.openxmlformats.org/officeDocument/2006/relationships/image" Target="../media/image130.png"/><Relationship Id="rId10" Type="http://schemas.openxmlformats.org/officeDocument/2006/relationships/image" Target="../media/image21.png"/><Relationship Id="rId4" Type="http://schemas.openxmlformats.org/officeDocument/2006/relationships/image" Target="../media/image10.png"/><Relationship Id="rId9" Type="http://schemas.openxmlformats.org/officeDocument/2006/relationships/image" Target="../media/image2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10.png"/><Relationship Id="rId7" Type="http://schemas.openxmlformats.org/officeDocument/2006/relationships/image" Target="../media/image11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23.png"/><Relationship Id="rId5" Type="http://schemas.openxmlformats.org/officeDocument/2006/relationships/image" Target="../media/image130.png"/><Relationship Id="rId15" Type="http://schemas.openxmlformats.org/officeDocument/2006/relationships/image" Target="../media/image22.png"/><Relationship Id="rId10" Type="http://schemas.openxmlformats.org/officeDocument/2006/relationships/image" Target="../media/image21.png"/><Relationship Id="rId4" Type="http://schemas.openxmlformats.org/officeDocument/2006/relationships/image" Target="../media/image10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2.png"/><Relationship Id="rId3" Type="http://schemas.openxmlformats.org/officeDocument/2006/relationships/image" Target="../media/image110.png"/><Relationship Id="rId7" Type="http://schemas.openxmlformats.org/officeDocument/2006/relationships/image" Target="../media/image11.png"/><Relationship Id="rId12" Type="http://schemas.openxmlformats.org/officeDocument/2006/relationships/image" Target="../media/image2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30.png"/><Relationship Id="rId10" Type="http://schemas.openxmlformats.org/officeDocument/2006/relationships/image" Target="../media/image21.png"/><Relationship Id="rId4" Type="http://schemas.openxmlformats.org/officeDocument/2006/relationships/image" Target="../media/image10.png"/><Relationship Id="rId9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7.png"/><Relationship Id="rId3" Type="http://schemas.openxmlformats.org/officeDocument/2006/relationships/image" Target="../media/image110.png"/><Relationship Id="rId7" Type="http://schemas.openxmlformats.org/officeDocument/2006/relationships/image" Target="../media/image11.png"/><Relationship Id="rId12" Type="http://schemas.openxmlformats.org/officeDocument/2006/relationships/image" Target="../media/image26.png"/><Relationship Id="rId2" Type="http://schemas.openxmlformats.org/officeDocument/2006/relationships/notesSlide" Target="../notesSlides/notesSlide24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30.png"/><Relationship Id="rId15" Type="http://schemas.openxmlformats.org/officeDocument/2006/relationships/image" Target="../media/image29.png"/><Relationship Id="rId10" Type="http://schemas.openxmlformats.org/officeDocument/2006/relationships/image" Target="../media/image21.png"/><Relationship Id="rId4" Type="http://schemas.openxmlformats.org/officeDocument/2006/relationships/image" Target="../media/image10.png"/><Relationship Id="rId9" Type="http://schemas.openxmlformats.org/officeDocument/2006/relationships/image" Target="../media/image20.png"/><Relationship Id="rId14" Type="http://schemas.openxmlformats.org/officeDocument/2006/relationships/image" Target="../media/image2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7.png"/><Relationship Id="rId3" Type="http://schemas.openxmlformats.org/officeDocument/2006/relationships/image" Target="../media/image110.png"/><Relationship Id="rId7" Type="http://schemas.openxmlformats.org/officeDocument/2006/relationships/image" Target="../media/image11.png"/><Relationship Id="rId12" Type="http://schemas.openxmlformats.org/officeDocument/2006/relationships/image" Target="../media/image26.png"/><Relationship Id="rId2" Type="http://schemas.openxmlformats.org/officeDocument/2006/relationships/notesSlide" Target="../notesSlides/notesSlide25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30.png"/><Relationship Id="rId15" Type="http://schemas.openxmlformats.org/officeDocument/2006/relationships/image" Target="../media/image29.png"/><Relationship Id="rId10" Type="http://schemas.openxmlformats.org/officeDocument/2006/relationships/image" Target="../media/image21.png"/><Relationship Id="rId4" Type="http://schemas.openxmlformats.org/officeDocument/2006/relationships/image" Target="../media/image10.png"/><Relationship Id="rId9" Type="http://schemas.openxmlformats.org/officeDocument/2006/relationships/image" Target="../media/image20.png"/><Relationship Id="rId14" Type="http://schemas.openxmlformats.org/officeDocument/2006/relationships/image" Target="../media/image30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7.png"/><Relationship Id="rId3" Type="http://schemas.openxmlformats.org/officeDocument/2006/relationships/image" Target="../media/image110.png"/><Relationship Id="rId7" Type="http://schemas.openxmlformats.org/officeDocument/2006/relationships/image" Target="../media/image11.png"/><Relationship Id="rId12" Type="http://schemas.openxmlformats.org/officeDocument/2006/relationships/image" Target="../media/image26.png"/><Relationship Id="rId2" Type="http://schemas.openxmlformats.org/officeDocument/2006/relationships/notesSlide" Target="../notesSlides/notesSlide26.xml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30.png"/><Relationship Id="rId15" Type="http://schemas.openxmlformats.org/officeDocument/2006/relationships/image" Target="../media/image31.png"/><Relationship Id="rId10" Type="http://schemas.openxmlformats.org/officeDocument/2006/relationships/image" Target="../media/image21.png"/><Relationship Id="rId4" Type="http://schemas.openxmlformats.org/officeDocument/2006/relationships/image" Target="../media/image10.png"/><Relationship Id="rId9" Type="http://schemas.openxmlformats.org/officeDocument/2006/relationships/image" Target="../media/image20.png"/><Relationship Id="rId14" Type="http://schemas.openxmlformats.org/officeDocument/2006/relationships/image" Target="../media/image30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7.png"/><Relationship Id="rId18" Type="http://schemas.openxmlformats.org/officeDocument/2006/relationships/image" Target="../media/image22.png"/><Relationship Id="rId3" Type="http://schemas.openxmlformats.org/officeDocument/2006/relationships/image" Target="../media/image110.png"/><Relationship Id="rId7" Type="http://schemas.openxmlformats.org/officeDocument/2006/relationships/image" Target="../media/image11.png"/><Relationship Id="rId12" Type="http://schemas.openxmlformats.org/officeDocument/2006/relationships/image" Target="../media/image26.png"/><Relationship Id="rId17" Type="http://schemas.openxmlformats.org/officeDocument/2006/relationships/image" Target="../media/image33.png"/><Relationship Id="rId2" Type="http://schemas.openxmlformats.org/officeDocument/2006/relationships/notesSlide" Target="../notesSlides/notesSlide27.xml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30.png"/><Relationship Id="rId15" Type="http://schemas.openxmlformats.org/officeDocument/2006/relationships/image" Target="../media/image31.png"/><Relationship Id="rId10" Type="http://schemas.openxmlformats.org/officeDocument/2006/relationships/image" Target="../media/image21.png"/><Relationship Id="rId4" Type="http://schemas.openxmlformats.org/officeDocument/2006/relationships/image" Target="../media/image10.png"/><Relationship Id="rId9" Type="http://schemas.openxmlformats.org/officeDocument/2006/relationships/image" Target="../media/image20.png"/><Relationship Id="rId14" Type="http://schemas.openxmlformats.org/officeDocument/2006/relationships/image" Target="../media/image3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1" Type="http://schemas.openxmlformats.org/officeDocument/2006/relationships/image" Target="../media/image3.png"/><Relationship Id="rId5" Type="http://schemas.openxmlformats.org/officeDocument/2006/relationships/image" Target="NULL"/><Relationship Id="rId10" Type="http://schemas.openxmlformats.org/officeDocument/2006/relationships/image" Target="../media/image2.png"/><Relationship Id="rId4" Type="http://schemas.openxmlformats.org/officeDocument/2006/relationships/image" Target="NUL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../media/image5.png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1" Type="http://schemas.openxmlformats.org/officeDocument/2006/relationships/image" Target="../media/image3.png"/><Relationship Id="rId5" Type="http://schemas.openxmlformats.org/officeDocument/2006/relationships/image" Target="NULL"/><Relationship Id="rId10" Type="http://schemas.openxmlformats.org/officeDocument/2006/relationships/image" Target="../media/image2.png"/><Relationship Id="rId4" Type="http://schemas.openxmlformats.org/officeDocument/2006/relationships/image" Target="NULL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../media/image5.png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1" Type="http://schemas.openxmlformats.org/officeDocument/2006/relationships/image" Target="../media/image3.png"/><Relationship Id="rId5" Type="http://schemas.openxmlformats.org/officeDocument/2006/relationships/image" Target="NULL"/><Relationship Id="rId15" Type="http://schemas.openxmlformats.org/officeDocument/2006/relationships/image" Target="../media/image7.png"/><Relationship Id="rId10" Type="http://schemas.openxmlformats.org/officeDocument/2006/relationships/image" Target="../media/image2.png"/><Relationship Id="rId4" Type="http://schemas.openxmlformats.org/officeDocument/2006/relationships/image" Target="NULL"/><Relationship Id="rId9" Type="http://schemas.openxmlformats.org/officeDocument/2006/relationships/image" Target="../media/image1.png"/><Relationship Id="rId1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../media/image5.png"/><Relationship Id="rId3" Type="http://schemas.openxmlformats.org/officeDocument/2006/relationships/image" Target="NULL"/><Relationship Id="rId7" Type="http://schemas.openxmlformats.org/officeDocument/2006/relationships/image" Target="NULL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1" Type="http://schemas.openxmlformats.org/officeDocument/2006/relationships/image" Target="../media/image3.png"/><Relationship Id="rId5" Type="http://schemas.openxmlformats.org/officeDocument/2006/relationships/image" Target="NULL"/><Relationship Id="rId15" Type="http://schemas.openxmlformats.org/officeDocument/2006/relationships/image" Target="../media/image7.png"/><Relationship Id="rId10" Type="http://schemas.openxmlformats.org/officeDocument/2006/relationships/image" Target="../media/image2.png"/><Relationship Id="rId4" Type="http://schemas.openxmlformats.org/officeDocument/2006/relationships/image" Target="NULL"/><Relationship Id="rId9" Type="http://schemas.openxmlformats.org/officeDocument/2006/relationships/image" Target="../media/image1.png"/><Relationship Id="rId1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11" Type="http://schemas.openxmlformats.org/officeDocument/2006/relationships/image" Target="../media/image9.png"/><Relationship Id="rId5" Type="http://schemas.openxmlformats.org/officeDocument/2006/relationships/image" Target="NULL"/><Relationship Id="rId10" Type="http://schemas.openxmlformats.org/officeDocument/2006/relationships/image" Target="../media/image2.png"/><Relationship Id="rId4" Type="http://schemas.openxmlformats.org/officeDocument/2006/relationships/image" Target="NULL"/><Relationship Id="rId9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3 – Section 5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2586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Basic Bond Facts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:r>
                  <a:rPr lang="en-US" b="1" dirty="0">
                    <a:latin typeface="Bold sand m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𝑰</m:t>
                        </m:r>
                      </m:e>
                      <m:sub>
                        <m:r>
                          <a:rPr lang="en-US" b="1" i="1" smtClean="0">
                            <a:latin typeface="Cambria Math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charset="0"/>
                          </a:rPr>
                          <m:t>𝒌</m:t>
                        </m:r>
                      </m:sub>
                    </m:sSub>
                    <m:r>
                      <a:rPr lang="en-US" b="1" i="1">
                        <a:latin typeface="Cambria Math" charset="0"/>
                      </a:rPr>
                      <m:t> </m:t>
                    </m:r>
                  </m:oMath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  <a:blipFill rotWithShape="0">
                <a:blip r:embed="rId3"/>
                <a:stretch>
                  <a:fillRect b="-9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Interest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during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period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  <a:blipFill rotWithShape="0">
                <a:blip r:embed="rId6"/>
                <a:stretch>
                  <a:fillRect t="-91176" b="-12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4779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:r>
                  <a:rPr lang="en-US" b="1" dirty="0">
                    <a:latin typeface="Bold sand m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𝑰</m:t>
                        </m:r>
                      </m:e>
                      <m:sub>
                        <m:r>
                          <a:rPr lang="en-US" b="1" i="1" smtClean="0">
                            <a:latin typeface="Cambria Math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charset="0"/>
                          </a:rPr>
                          <m:t>𝒌</m:t>
                        </m:r>
                      </m:sub>
                    </m:sSub>
                    <m:r>
                      <a:rPr lang="en-US" b="1" i="1">
                        <a:latin typeface="Cambria Math" charset="0"/>
                      </a:rPr>
                      <m:t> </m:t>
                    </m:r>
                  </m:oMath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  <a:blipFill rotWithShape="0">
                <a:blip r:embed="rId3"/>
                <a:stretch>
                  <a:fillRect b="-9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Interest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during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period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  <a:blipFill rotWithShape="0">
                <a:blip r:embed="rId4"/>
                <a:stretch>
                  <a:fillRect t="-91176" b="-12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charset="0"/>
                            </a:rPr>
                            <m:t>P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  <a:blipFill rotWithShape="0">
                <a:blip r:embed="rId6"/>
                <a:stretch>
                  <a:fillRect t="-94030" b="-1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752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:r>
                  <a:rPr lang="en-US" b="1" dirty="0">
                    <a:latin typeface="Bold sand m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𝑰</m:t>
                        </m:r>
                      </m:e>
                      <m:sub>
                        <m:r>
                          <a:rPr lang="en-US" b="1" i="1" smtClean="0">
                            <a:latin typeface="Cambria Math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charset="0"/>
                          </a:rPr>
                          <m:t>𝒌</m:t>
                        </m:r>
                      </m:sub>
                    </m:sSub>
                    <m:r>
                      <a:rPr lang="en-US" b="1" i="1">
                        <a:latin typeface="Cambria Math" charset="0"/>
                      </a:rPr>
                      <m:t> </m:t>
                    </m:r>
                  </m:oMath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  <a:blipFill rotWithShape="0">
                <a:blip r:embed="rId3"/>
                <a:stretch>
                  <a:fillRect b="-9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Interest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during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period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  <a:blipFill rotWithShape="0">
                <a:blip r:embed="rId4"/>
                <a:stretch>
                  <a:fillRect t="-91176" b="-12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charset="0"/>
                            </a:rPr>
                            <m:t>P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  <a:blipFill rotWithShape="0">
                <a:blip r:embed="rId7"/>
                <a:stretch>
                  <a:fillRect t="-94030" b="-1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0624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Interest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during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period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  <a:blipFill rotWithShape="0">
                <a:blip r:embed="rId3"/>
                <a:stretch>
                  <a:fillRect t="-91176" b="-12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sz="4000" b="1" dirty="0">
                <a:latin typeface="Bold sand ms"/>
              </a:rPr>
              <a:t>Balances at Neighboring </a:t>
            </a:r>
            <a:r>
              <a:rPr lang="en-US" sz="4000" b="1">
                <a:latin typeface="Bold sand ms"/>
              </a:rPr>
              <a:t>Time Periods</a:t>
            </a:r>
            <a:endParaRPr lang="en-US" sz="4000" b="1" dirty="0">
              <a:latin typeface="Bold sand ms"/>
            </a:endParaRPr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>
          <a:xfrm flipV="1">
            <a:off x="1460020" y="4343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3505200" y="4191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5334000" y="4191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181600" y="3657600"/>
                <a:ext cx="3810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657600"/>
                <a:ext cx="3810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276600" y="4495800"/>
                <a:ext cx="685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4495800"/>
                <a:ext cx="685800" cy="41389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5029200" y="4495800"/>
                <a:ext cx="685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495800"/>
                <a:ext cx="685800" cy="41389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charset="0"/>
                            </a:rPr>
                            <m:t>P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  <a:blipFill rotWithShape="0">
                <a:blip r:embed="rId9"/>
                <a:stretch>
                  <a:fillRect t="-94030" b="-1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7483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Interest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during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period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  <a:blipFill rotWithShape="0">
                <a:blip r:embed="rId3"/>
                <a:stretch>
                  <a:fillRect t="-91176" b="-12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sz="4000" b="1" dirty="0">
                <a:latin typeface="Bold sand ms"/>
              </a:rPr>
              <a:t>Balances at Neighboring </a:t>
            </a:r>
            <a:r>
              <a:rPr lang="en-US" sz="4000" b="1">
                <a:latin typeface="Bold sand ms"/>
              </a:rPr>
              <a:t>Time Periods</a:t>
            </a:r>
            <a:endParaRPr lang="en-US" sz="4000" b="1" dirty="0">
              <a:latin typeface="Bold sand ms"/>
            </a:endParaRPr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>
          <a:xfrm flipV="1">
            <a:off x="1460020" y="4343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3505200" y="4191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5334000" y="4191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181600" y="3657600"/>
                <a:ext cx="3810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657600"/>
                <a:ext cx="3810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276600" y="4495800"/>
                <a:ext cx="685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4495800"/>
                <a:ext cx="685800" cy="41389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5029200" y="4495800"/>
                <a:ext cx="685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495800"/>
                <a:ext cx="685800" cy="41389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charset="0"/>
                            </a:rPr>
                            <m:t>P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  <a:blipFill rotWithShape="0">
                <a:blip r:embed="rId9"/>
                <a:stretch>
                  <a:fillRect t="-94030" b="-1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371600" y="5410200"/>
                <a:ext cx="32004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𝐶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410200"/>
                <a:ext cx="3200400" cy="400110"/>
              </a:xfrm>
              <a:prstGeom prst="rect">
                <a:avLst/>
              </a:prstGeom>
              <a:blipFill rotWithShape="0">
                <a:blip r:embed="rId11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9925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Interest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during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period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  <a:blipFill rotWithShape="0">
                <a:blip r:embed="rId3"/>
                <a:stretch>
                  <a:fillRect t="-91176" b="-12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sz="4000" b="1" dirty="0">
                <a:latin typeface="Bold sand ms"/>
              </a:rPr>
              <a:t>Balances at Neighboring </a:t>
            </a:r>
            <a:r>
              <a:rPr lang="en-US" sz="4000" b="1">
                <a:latin typeface="Bold sand ms"/>
              </a:rPr>
              <a:t>Time Periods</a:t>
            </a:r>
            <a:endParaRPr lang="en-US" sz="4000" b="1" dirty="0">
              <a:latin typeface="Bold sand ms"/>
            </a:endParaRPr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>
          <a:xfrm flipV="1">
            <a:off x="1460020" y="4343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3505200" y="4191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5334000" y="4191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181600" y="3657600"/>
                <a:ext cx="3810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657600"/>
                <a:ext cx="3810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276600" y="4495800"/>
                <a:ext cx="685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4495800"/>
                <a:ext cx="685800" cy="41389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5029200" y="4495800"/>
                <a:ext cx="685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495800"/>
                <a:ext cx="685800" cy="41389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charset="0"/>
                            </a:rPr>
                            <m:t>P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  <a:blipFill rotWithShape="0">
                <a:blip r:embed="rId9"/>
                <a:stretch>
                  <a:fillRect t="-94030" b="-1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371600" y="5410200"/>
                <a:ext cx="32004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𝐶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410200"/>
                <a:ext cx="3200400" cy="400110"/>
              </a:xfrm>
              <a:prstGeom prst="rect">
                <a:avLst/>
              </a:prstGeom>
              <a:blipFill rotWithShape="0">
                <a:blip r:embed="rId11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114800" y="5391090"/>
                <a:ext cx="10668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or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391090"/>
                <a:ext cx="1066800" cy="40011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267200" y="5391090"/>
                <a:ext cx="32004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391090"/>
                <a:ext cx="3200400" cy="400110"/>
              </a:xfrm>
              <a:prstGeom prst="rect">
                <a:avLst/>
              </a:prstGeom>
              <a:blipFill rotWithShape="0">
                <a:blip r:embed="rId13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265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:r>
                  <a:rPr lang="en-US" b="1" dirty="0">
                    <a:latin typeface="Bold sand m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𝑰</m:t>
                        </m:r>
                      </m:e>
                      <m:sub>
                        <m:r>
                          <a:rPr lang="en-US" b="1" i="1" smtClean="0">
                            <a:latin typeface="Cambria Math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charset="0"/>
                          </a:rPr>
                          <m:t>𝒌</m:t>
                        </m:r>
                      </m:sub>
                    </m:sSub>
                    <m:r>
                      <a:rPr lang="en-US" b="1" i="1">
                        <a:latin typeface="Cambria Math" charset="0"/>
                      </a:rPr>
                      <m:t> </m:t>
                    </m:r>
                  </m:oMath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  <a:blipFill rotWithShape="0">
                <a:blip r:embed="rId3"/>
                <a:stretch>
                  <a:fillRect b="-9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Interest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during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period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  <a:blipFill rotWithShape="0">
                <a:blip r:embed="rId4"/>
                <a:stretch>
                  <a:fillRect t="-91176" b="-12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charset="0"/>
                            </a:rPr>
                            <m:t>P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  <a:blipFill rotWithShape="0">
                <a:blip r:embed="rId7"/>
                <a:stretch>
                  <a:fillRect t="-94030" b="-1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0041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:r>
                  <a:rPr lang="en-US" b="1" dirty="0">
                    <a:latin typeface="Bold sand m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𝑰</m:t>
                        </m:r>
                      </m:e>
                      <m:sub>
                        <m:r>
                          <a:rPr lang="en-US" b="1" i="1" smtClean="0">
                            <a:latin typeface="Cambria Math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charset="0"/>
                          </a:rPr>
                          <m:t>𝒌</m:t>
                        </m:r>
                      </m:sub>
                    </m:sSub>
                    <m:r>
                      <a:rPr lang="en-US" b="1" i="1">
                        <a:latin typeface="Cambria Math" charset="0"/>
                      </a:rPr>
                      <m:t> </m:t>
                    </m:r>
                  </m:oMath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  <a:blipFill rotWithShape="0">
                <a:blip r:embed="rId3"/>
                <a:stretch>
                  <a:fillRect b="-9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Interest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during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period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  <a:blipFill rotWithShape="0">
                <a:blip r:embed="rId4"/>
                <a:stretch>
                  <a:fillRect t="-91176" b="-12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charset="0"/>
                            </a:rPr>
                            <m:t>P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  <a:blipFill rotWithShape="0">
                <a:blip r:embed="rId7"/>
                <a:stretch>
                  <a:fillRect t="-94030" b="-1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Amount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of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from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  <a:blipFill rotWithShape="0">
                <a:blip r:embed="rId8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0771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:r>
                  <a:rPr lang="en-US" b="1" dirty="0">
                    <a:latin typeface="Bold sand m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𝑰</m:t>
                        </m:r>
                      </m:e>
                      <m:sub>
                        <m:r>
                          <a:rPr lang="en-US" b="1" i="1" smtClean="0">
                            <a:latin typeface="Cambria Math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charset="0"/>
                          </a:rPr>
                          <m:t>𝒌</m:t>
                        </m:r>
                      </m:sub>
                    </m:sSub>
                    <m:r>
                      <a:rPr lang="en-US" b="1" i="1">
                        <a:latin typeface="Cambria Math" charset="0"/>
                      </a:rPr>
                      <m:t> </m:t>
                    </m:r>
                  </m:oMath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  <a:blipFill rotWithShape="0">
                <a:blip r:embed="rId3"/>
                <a:stretch>
                  <a:fillRect b="-9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Interest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during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period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  <a:blipFill rotWithShape="0">
                <a:blip r:embed="rId4"/>
                <a:stretch>
                  <a:fillRect t="-91176" b="-12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charset="0"/>
                            </a:rPr>
                            <m:t>P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  <a:blipFill rotWithShape="0">
                <a:blip r:embed="rId7"/>
                <a:stretch>
                  <a:fillRect t="-94030" b="-1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Amount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of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from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  <a:blipFill rotWithShape="0">
                <a:blip r:embed="rId8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+1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030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:r>
                  <a:rPr lang="en-US" b="1" dirty="0">
                    <a:latin typeface="Bold sand m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𝑰</m:t>
                        </m:r>
                      </m:e>
                      <m:sub>
                        <m:r>
                          <a:rPr lang="en-US" b="1" i="1" smtClean="0">
                            <a:latin typeface="Cambria Math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charset="0"/>
                          </a:rPr>
                          <m:t>𝒌</m:t>
                        </m:r>
                      </m:sub>
                    </m:sSub>
                    <m:r>
                      <a:rPr lang="en-US" b="1" i="1">
                        <a:latin typeface="Cambria Math" charset="0"/>
                      </a:rPr>
                      <m:t> </m:t>
                    </m:r>
                  </m:oMath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  <a:blipFill rotWithShape="0">
                <a:blip r:embed="rId3"/>
                <a:stretch>
                  <a:fillRect b="-9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Interest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during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period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  <a:blipFill rotWithShape="0">
                <a:blip r:embed="rId4"/>
                <a:stretch>
                  <a:fillRect t="-91176" b="-12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charset="0"/>
                            </a:rPr>
                            <m:t>P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  <a:blipFill rotWithShape="0">
                <a:blip r:embed="rId7"/>
                <a:stretch>
                  <a:fillRect t="-94030" b="-1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Amount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of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from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  <a:blipFill rotWithShape="0">
                <a:blip r:embed="rId8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+1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743200" y="4114800"/>
                <a:ext cx="58674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difference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between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114800"/>
                <a:ext cx="5867400" cy="400110"/>
              </a:xfrm>
              <a:prstGeom prst="rect">
                <a:avLst/>
              </a:prstGeom>
              <a:blipFill rotWithShape="0">
                <a:blip r:embed="rId11"/>
                <a:stretch>
                  <a:fillRect t="-98485" r="-405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31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4876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7857" r="-7143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blipFill rotWithShape="0">
                <a:blip r:embed="rId6"/>
                <a:stretch>
                  <a:fillRect l="-311" t="-132075" r="-108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4876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Determining Bond Book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1581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:r>
                  <a:rPr lang="en-US" b="1" dirty="0">
                    <a:latin typeface="Bold sand m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𝑰</m:t>
                        </m:r>
                      </m:e>
                      <m:sub>
                        <m:r>
                          <a:rPr lang="en-US" b="1" i="1" smtClean="0">
                            <a:latin typeface="Cambria Math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charset="0"/>
                          </a:rPr>
                          <m:t>𝒌</m:t>
                        </m:r>
                      </m:sub>
                    </m:sSub>
                    <m:r>
                      <a:rPr lang="en-US" b="1" i="1">
                        <a:latin typeface="Cambria Math" charset="0"/>
                      </a:rPr>
                      <m:t> </m:t>
                    </m:r>
                  </m:oMath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  <a:blipFill rotWithShape="0">
                <a:blip r:embed="rId3"/>
                <a:stretch>
                  <a:fillRect b="-9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Interest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during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period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  <a:blipFill rotWithShape="0">
                <a:blip r:embed="rId4"/>
                <a:stretch>
                  <a:fillRect t="-91176" b="-12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charset="0"/>
                            </a:rPr>
                            <m:t>P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  <a:blipFill rotWithShape="0">
                <a:blip r:embed="rId7"/>
                <a:stretch>
                  <a:fillRect t="-94030" b="-1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Amount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of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from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  <a:blipFill rotWithShape="0">
                <a:blip r:embed="rId8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+1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371600" y="4648200"/>
                <a:ext cx="70866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s-I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∴</m:t>
                      </m:r>
                      <m:nary>
                        <m:naryPr>
                          <m:chr m:val="∑"/>
                          <m:ctrlPr>
                            <a:rPr lang="is-I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648200"/>
                <a:ext cx="7086600" cy="96744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743200" y="4114800"/>
                <a:ext cx="58674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difference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between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114800"/>
                <a:ext cx="5867400" cy="400110"/>
              </a:xfrm>
              <a:prstGeom prst="rect">
                <a:avLst/>
              </a:prstGeom>
              <a:blipFill rotWithShape="0">
                <a:blip r:embed="rId12"/>
                <a:stretch>
                  <a:fillRect t="-98485" r="-405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10614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:r>
                  <a:rPr lang="en-US" b="1" dirty="0">
                    <a:latin typeface="Bold sand m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𝑰</m:t>
                        </m:r>
                      </m:e>
                      <m:sub>
                        <m:r>
                          <a:rPr lang="en-US" b="1" i="1" smtClean="0">
                            <a:latin typeface="Cambria Math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charset="0"/>
                          </a:rPr>
                          <m:t>𝒌</m:t>
                        </m:r>
                      </m:sub>
                    </m:sSub>
                    <m:r>
                      <a:rPr lang="en-US" b="1" i="1">
                        <a:latin typeface="Cambria Math" charset="0"/>
                      </a:rPr>
                      <m:t> </m:t>
                    </m:r>
                  </m:oMath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  <a:blipFill rotWithShape="0">
                <a:blip r:embed="rId3"/>
                <a:stretch>
                  <a:fillRect b="-9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Interest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during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period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  <a:blipFill rotWithShape="0">
                <a:blip r:embed="rId4"/>
                <a:stretch>
                  <a:fillRect t="-91176" b="-12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charset="0"/>
                            </a:rPr>
                            <m:t>P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  <a:blipFill rotWithShape="0">
                <a:blip r:embed="rId7"/>
                <a:stretch>
                  <a:fillRect t="-94030" b="-1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Amount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of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from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  <a:blipFill rotWithShape="0">
                <a:blip r:embed="rId8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+1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371600" y="4648200"/>
                <a:ext cx="70866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s-I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∴</m:t>
                      </m:r>
                      <m:nary>
                        <m:naryPr>
                          <m:chr m:val="∑"/>
                          <m:ctrlPr>
                            <a:rPr lang="is-I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648200"/>
                <a:ext cx="7086600" cy="96744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905000" y="5638800"/>
                <a:ext cx="58674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LOANS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:  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0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−0=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638800"/>
                <a:ext cx="5867400" cy="400110"/>
              </a:xfrm>
              <a:prstGeom prst="rect">
                <a:avLst/>
              </a:prstGeom>
              <a:blipFill rotWithShape="0">
                <a:blip r:embed="rId12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743200" y="4114800"/>
                <a:ext cx="58674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difference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between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114800"/>
                <a:ext cx="5867400" cy="400110"/>
              </a:xfrm>
              <a:prstGeom prst="rect">
                <a:avLst/>
              </a:prstGeom>
              <a:blipFill rotWithShape="0">
                <a:blip r:embed="rId13"/>
                <a:stretch>
                  <a:fillRect t="-98485" r="-405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4405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:r>
                  <a:rPr lang="en-US" b="1" dirty="0">
                    <a:latin typeface="Bold sand m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𝑰</m:t>
                        </m:r>
                      </m:e>
                      <m:sub>
                        <m:r>
                          <a:rPr lang="en-US" b="1" i="1" smtClean="0">
                            <a:latin typeface="Cambria Math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charset="0"/>
                          </a:rPr>
                          <m:t>𝒌</m:t>
                        </m:r>
                      </m:sub>
                    </m:sSub>
                    <m:r>
                      <a:rPr lang="en-US" b="1" i="1">
                        <a:latin typeface="Cambria Math" charset="0"/>
                      </a:rPr>
                      <m:t> </m:t>
                    </m:r>
                  </m:oMath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  <a:blipFill rotWithShape="0">
                <a:blip r:embed="rId3"/>
                <a:stretch>
                  <a:fillRect b="-9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Interest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during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period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  <a:blipFill rotWithShape="0">
                <a:blip r:embed="rId4"/>
                <a:stretch>
                  <a:fillRect t="-91176" b="-12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charset="0"/>
                            </a:rPr>
                            <m:t>P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  <a:blipFill rotWithShape="0">
                <a:blip r:embed="rId7"/>
                <a:stretch>
                  <a:fillRect t="-94030" b="-1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Amount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of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from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  <a:blipFill rotWithShape="0">
                <a:blip r:embed="rId8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+1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371600" y="4648200"/>
                <a:ext cx="70866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s-I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∴</m:t>
                      </m:r>
                      <m:nary>
                        <m:naryPr>
                          <m:chr m:val="∑"/>
                          <m:ctrlPr>
                            <a:rPr lang="is-I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=1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648200"/>
                <a:ext cx="7086600" cy="96744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905000" y="5638800"/>
                <a:ext cx="58674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LOANS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:  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0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−0=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𝐿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638800"/>
                <a:ext cx="5867400" cy="400110"/>
              </a:xfrm>
              <a:prstGeom prst="rect">
                <a:avLst/>
              </a:prstGeom>
              <a:blipFill rotWithShape="0">
                <a:blip r:embed="rId12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828800" y="6096000"/>
                <a:ext cx="58674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BONDS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:   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0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6096000"/>
                <a:ext cx="5867400" cy="400110"/>
              </a:xfrm>
              <a:prstGeom prst="rect">
                <a:avLst/>
              </a:prstGeom>
              <a:blipFill rotWithShape="0">
                <a:blip r:embed="rId14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743200" y="4114800"/>
                <a:ext cx="58674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difference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between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114800"/>
                <a:ext cx="5867400" cy="400110"/>
              </a:xfrm>
              <a:prstGeom prst="rect">
                <a:avLst/>
              </a:prstGeom>
              <a:blipFill rotWithShape="0">
                <a:blip r:embed="rId15"/>
                <a:stretch>
                  <a:fillRect t="-98485" r="-405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30922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:r>
                  <a:rPr lang="en-US" b="1" dirty="0">
                    <a:latin typeface="Bold sand m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𝑰</m:t>
                        </m:r>
                      </m:e>
                      <m:sub>
                        <m:r>
                          <a:rPr lang="en-US" b="1" i="1" smtClean="0">
                            <a:latin typeface="Cambria Math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charset="0"/>
                          </a:rPr>
                          <m:t>𝒌</m:t>
                        </m:r>
                      </m:sub>
                    </m:sSub>
                    <m:r>
                      <a:rPr lang="en-US" b="1" i="1">
                        <a:latin typeface="Cambria Math" charset="0"/>
                      </a:rPr>
                      <m:t> </m:t>
                    </m:r>
                  </m:oMath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  <a:blipFill rotWithShape="0">
                <a:blip r:embed="rId3"/>
                <a:stretch>
                  <a:fillRect b="-9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Interest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during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period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  <a:blipFill rotWithShape="0">
                <a:blip r:embed="rId4"/>
                <a:stretch>
                  <a:fillRect t="-91176" b="-12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charset="0"/>
                            </a:rPr>
                            <m:t>P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  <a:blipFill rotWithShape="0">
                <a:blip r:embed="rId7"/>
                <a:stretch>
                  <a:fillRect t="-94030" b="-1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Amount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of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from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  <a:blipFill rotWithShape="0">
                <a:blip r:embed="rId8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+1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371600" y="4933890"/>
                <a:ext cx="67056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Amount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of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from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33890"/>
                <a:ext cx="6705600" cy="400110"/>
              </a:xfrm>
              <a:prstGeom prst="rect">
                <a:avLst/>
              </a:prstGeom>
              <a:blipFill rotWithShape="0">
                <a:blip r:embed="rId12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743200" y="4114800"/>
                <a:ext cx="58674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difference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between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114800"/>
                <a:ext cx="5867400" cy="400110"/>
              </a:xfrm>
              <a:prstGeom prst="rect">
                <a:avLst/>
              </a:prstGeom>
              <a:blipFill rotWithShape="0">
                <a:blip r:embed="rId13"/>
                <a:stretch>
                  <a:fillRect t="-98485" r="-405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4714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:r>
                  <a:rPr lang="en-US" b="1" dirty="0">
                    <a:latin typeface="Bold sand m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𝑰</m:t>
                        </m:r>
                      </m:e>
                      <m:sub>
                        <m:r>
                          <a:rPr lang="en-US" b="1" i="1" smtClean="0">
                            <a:latin typeface="Cambria Math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charset="0"/>
                          </a:rPr>
                          <m:t>𝒌</m:t>
                        </m:r>
                      </m:sub>
                    </m:sSub>
                    <m:r>
                      <a:rPr lang="en-US" b="1" i="1">
                        <a:latin typeface="Cambria Math" charset="0"/>
                      </a:rPr>
                      <m:t> </m:t>
                    </m:r>
                  </m:oMath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  <a:blipFill rotWithShape="0">
                <a:blip r:embed="rId3"/>
                <a:stretch>
                  <a:fillRect b="-9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Interest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during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period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  <a:blipFill rotWithShape="0">
                <a:blip r:embed="rId4"/>
                <a:stretch>
                  <a:fillRect t="-91176" b="-12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charset="0"/>
                            </a:rPr>
                            <m:t>P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  <a:blipFill rotWithShape="0">
                <a:blip r:embed="rId7"/>
                <a:stretch>
                  <a:fillRect t="-94030" b="-1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Amount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of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from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  <a:blipFill rotWithShape="0">
                <a:blip r:embed="rId8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+1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371600" y="4933890"/>
                <a:ext cx="67056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Amount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of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from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33890"/>
                <a:ext cx="6705600" cy="400110"/>
              </a:xfrm>
              <a:prstGeom prst="rect">
                <a:avLst/>
              </a:prstGeom>
              <a:blipFill rotWithShape="0">
                <a:blip r:embed="rId12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-152400" y="5357156"/>
                <a:ext cx="18288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+1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400" y="5357156"/>
                <a:ext cx="1828800" cy="96744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066800" y="5357156"/>
                <a:ext cx="18288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is-I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+1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p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𝐶</m:t>
                          </m:r>
                        </m:e>
                      </m:nary>
                      <m:r>
                        <a:rPr lang="en-US" sz="2000" b="0" i="1" smtClean="0">
                          <a:latin typeface="Cambria Math" charset="0"/>
                        </a:rPr>
                        <m:t> −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357156"/>
                <a:ext cx="1828800" cy="967444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209800" y="5357156"/>
                <a:ext cx="18288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+1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5357156"/>
                <a:ext cx="1828800" cy="967444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743200" y="4114800"/>
                <a:ext cx="58674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difference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between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114800"/>
                <a:ext cx="5867400" cy="400110"/>
              </a:xfrm>
              <a:prstGeom prst="rect">
                <a:avLst/>
              </a:prstGeom>
              <a:blipFill rotWithShape="0">
                <a:blip r:embed="rId16"/>
                <a:stretch>
                  <a:fillRect t="-98485" r="-405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88601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:r>
                  <a:rPr lang="en-US" b="1" dirty="0">
                    <a:latin typeface="Bold sand m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𝑰</m:t>
                        </m:r>
                      </m:e>
                      <m:sub>
                        <m:r>
                          <a:rPr lang="en-US" b="1" i="1" smtClean="0">
                            <a:latin typeface="Cambria Math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charset="0"/>
                          </a:rPr>
                          <m:t>𝒌</m:t>
                        </m:r>
                      </m:sub>
                    </m:sSub>
                    <m:r>
                      <a:rPr lang="en-US" b="1" i="1">
                        <a:latin typeface="Cambria Math" charset="0"/>
                      </a:rPr>
                      <m:t> </m:t>
                    </m:r>
                  </m:oMath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  <a:blipFill rotWithShape="0">
                <a:blip r:embed="rId3"/>
                <a:stretch>
                  <a:fillRect b="-9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Interest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during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period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  <a:blipFill rotWithShape="0">
                <a:blip r:embed="rId4"/>
                <a:stretch>
                  <a:fillRect t="-91176" b="-12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charset="0"/>
                            </a:rPr>
                            <m:t>P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  <a:blipFill rotWithShape="0">
                <a:blip r:embed="rId7"/>
                <a:stretch>
                  <a:fillRect t="-94030" b="-1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Amount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of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from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  <a:blipFill rotWithShape="0">
                <a:blip r:embed="rId8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+1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371600" y="4933890"/>
                <a:ext cx="67056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Amount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of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from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33890"/>
                <a:ext cx="6705600" cy="400110"/>
              </a:xfrm>
              <a:prstGeom prst="rect">
                <a:avLst/>
              </a:prstGeom>
              <a:blipFill rotWithShape="0">
                <a:blip r:embed="rId12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-152400" y="5357156"/>
                <a:ext cx="18288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+1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400" y="5357156"/>
                <a:ext cx="1828800" cy="96744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066800" y="5638800"/>
                <a:ext cx="23622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  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−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638800"/>
                <a:ext cx="2362200" cy="400110"/>
              </a:xfrm>
              <a:prstGeom prst="rect">
                <a:avLst/>
              </a:prstGeom>
              <a:blipFill rotWithShape="0">
                <a:blip r:embed="rId14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667000" y="5357156"/>
                <a:ext cx="18288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+1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5357156"/>
                <a:ext cx="1828800" cy="967444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743200" y="4114800"/>
                <a:ext cx="58674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difference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between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114800"/>
                <a:ext cx="5867400" cy="400110"/>
              </a:xfrm>
              <a:prstGeom prst="rect">
                <a:avLst/>
              </a:prstGeom>
              <a:blipFill rotWithShape="0">
                <a:blip r:embed="rId16"/>
                <a:stretch>
                  <a:fillRect t="-98485" r="-405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238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:r>
                  <a:rPr lang="en-US" b="1" dirty="0">
                    <a:latin typeface="Bold sand m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𝑰</m:t>
                        </m:r>
                      </m:e>
                      <m:sub>
                        <m:r>
                          <a:rPr lang="en-US" b="1" i="1" smtClean="0">
                            <a:latin typeface="Cambria Math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charset="0"/>
                          </a:rPr>
                          <m:t>𝒌</m:t>
                        </m:r>
                      </m:sub>
                    </m:sSub>
                    <m:r>
                      <a:rPr lang="en-US" b="1" i="1">
                        <a:latin typeface="Cambria Math" charset="0"/>
                      </a:rPr>
                      <m:t> </m:t>
                    </m:r>
                  </m:oMath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  <a:blipFill rotWithShape="0">
                <a:blip r:embed="rId3"/>
                <a:stretch>
                  <a:fillRect b="-9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Interest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during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period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  <a:blipFill rotWithShape="0">
                <a:blip r:embed="rId4"/>
                <a:stretch>
                  <a:fillRect t="-91176" b="-12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charset="0"/>
                            </a:rPr>
                            <m:t>P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  <a:blipFill rotWithShape="0">
                <a:blip r:embed="rId7"/>
                <a:stretch>
                  <a:fillRect t="-94030" b="-1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Amount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of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from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  <a:blipFill rotWithShape="0">
                <a:blip r:embed="rId8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+1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371600" y="4933890"/>
                <a:ext cx="67056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Amount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of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from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33890"/>
                <a:ext cx="6705600" cy="400110"/>
              </a:xfrm>
              <a:prstGeom prst="rect">
                <a:avLst/>
              </a:prstGeom>
              <a:blipFill rotWithShape="0">
                <a:blip r:embed="rId12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-152400" y="5357156"/>
                <a:ext cx="18288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+1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400" y="5357156"/>
                <a:ext cx="1828800" cy="96744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066800" y="5638800"/>
                <a:ext cx="23622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  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−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638800"/>
                <a:ext cx="2362200" cy="400110"/>
              </a:xfrm>
              <a:prstGeom prst="rect">
                <a:avLst/>
              </a:prstGeom>
              <a:blipFill rotWithShape="0">
                <a:blip r:embed="rId14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895600" y="56388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(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638800"/>
                <a:ext cx="1828800" cy="413896"/>
              </a:xfrm>
              <a:prstGeom prst="rect">
                <a:avLst/>
              </a:prstGeom>
              <a:blipFill rotWithShape="0">
                <a:blip r:embed="rId15"/>
                <a:stretch>
                  <a:fillRect b="-10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743200" y="4114800"/>
                <a:ext cx="58674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difference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between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114800"/>
                <a:ext cx="5867400" cy="400110"/>
              </a:xfrm>
              <a:prstGeom prst="rect">
                <a:avLst/>
              </a:prstGeom>
              <a:blipFill rotWithShape="0">
                <a:blip r:embed="rId16"/>
                <a:stretch>
                  <a:fillRect t="-98485" r="-405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02437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:r>
                  <a:rPr lang="en-US" b="1" dirty="0">
                    <a:latin typeface="Bold sand m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𝑰</m:t>
                        </m:r>
                      </m:e>
                      <m:sub>
                        <m:r>
                          <a:rPr lang="en-US" b="1" i="1" smtClean="0">
                            <a:latin typeface="Cambria Math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charset="0"/>
                          </a:rPr>
                          <m:t>𝒌</m:t>
                        </m:r>
                      </m:sub>
                    </m:sSub>
                    <m:r>
                      <a:rPr lang="en-US" b="1" i="1">
                        <a:latin typeface="Cambria Math" charset="0"/>
                      </a:rPr>
                      <m:t> </m:t>
                    </m:r>
                  </m:oMath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  <a:blipFill rotWithShape="0">
                <a:blip r:embed="rId3"/>
                <a:stretch>
                  <a:fillRect b="-9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Interest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during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period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  <a:blipFill rotWithShape="0">
                <a:blip r:embed="rId4"/>
                <a:stretch>
                  <a:fillRect t="-91176" b="-12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905000"/>
                <a:ext cx="2667000" cy="4138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819400"/>
                <a:ext cx="1828800" cy="41389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1" smtClean="0">
                              <a:latin typeface="Cambria Math" charset="0"/>
                            </a:rPr>
                            <m:t>P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362200"/>
                <a:ext cx="6858000" cy="413896"/>
              </a:xfrm>
              <a:prstGeom prst="rect">
                <a:avLst/>
              </a:prstGeom>
              <a:blipFill rotWithShape="0">
                <a:blip r:embed="rId7"/>
                <a:stretch>
                  <a:fillRect t="-94030" b="-123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Amount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of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Adjustment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from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86090"/>
                <a:ext cx="7086600" cy="400110"/>
              </a:xfrm>
              <a:prstGeom prst="rect">
                <a:avLst/>
              </a:prstGeom>
              <a:blipFill rotWithShape="0">
                <a:blip r:embed="rId8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+1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810000"/>
                <a:ext cx="1828800" cy="96744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114800"/>
                <a:ext cx="1828800" cy="4138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371600" y="4933890"/>
                <a:ext cx="67056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Amount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of</m:t>
                      </m:r>
                      <m:r>
                        <a:rPr lang="en-US" sz="200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from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to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33890"/>
                <a:ext cx="6705600" cy="400110"/>
              </a:xfrm>
              <a:prstGeom prst="rect">
                <a:avLst/>
              </a:prstGeom>
              <a:blipFill rotWithShape="0">
                <a:blip r:embed="rId12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-152400" y="5357156"/>
                <a:ext cx="1828800" cy="9674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𝑗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+1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400" y="5357156"/>
                <a:ext cx="1828800" cy="96744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066800" y="5638800"/>
                <a:ext cx="23622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  (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charset="0"/>
                        </a:rPr>
                        <m:t>)∙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</a:rPr>
                        <m:t> −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638800"/>
                <a:ext cx="2362200" cy="400110"/>
              </a:xfrm>
              <a:prstGeom prst="rect">
                <a:avLst/>
              </a:prstGeom>
              <a:blipFill rotWithShape="0">
                <a:blip r:embed="rId14"/>
                <a:stretch>
                  <a:fillRect t="-9848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895600" y="5638800"/>
                <a:ext cx="18288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(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638800"/>
                <a:ext cx="1828800" cy="413896"/>
              </a:xfrm>
              <a:prstGeom prst="rect">
                <a:avLst/>
              </a:prstGeom>
              <a:blipFill rotWithShape="0">
                <a:blip r:embed="rId15"/>
                <a:stretch>
                  <a:fillRect b="-10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124200" y="5486400"/>
                <a:ext cx="7162800" cy="6815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the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sum</m:t>
                              </m:r>
                              <m:r>
                                <a:rPr lang="en-US" sz="200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charset="0"/>
                                </a:rPr>
                                <m:t>of</m:t>
                              </m:r>
                              <m:r>
                                <a:rPr lang="en-US" sz="200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charset="0"/>
                                </a:rPr>
                                <m:t>the</m:t>
                              </m:r>
                              <m:r>
                                <a:rPr lang="en-US" sz="200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charset="0"/>
                                </a:rPr>
                                <m:t>payments</m:t>
                              </m:r>
                              <m:r>
                                <a:rPr lang="en-US" sz="200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charset="0"/>
                                </a:rPr>
                                <m:t>after</m:t>
                              </m:r>
                              <m:r>
                                <a:rPr lang="en-US" sz="200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charset="0"/>
                                </a:rPr>
                                <m:t>time</m:t>
                              </m:r>
                              <m:r>
                                <a:rPr lang="en-US" sz="2000">
                                  <a:latin typeface="Cambria Math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𝑘</m:t>
                              </m:r>
                              <m:r>
                                <a:rPr lang="en-US" sz="2000">
                                  <a:latin typeface="Cambria Math" charset="0"/>
                                </a:rPr>
                                <m:t> 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charset="0"/>
                                </a:rPr>
                                <m:t>up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charset="0"/>
                                </a:rPr>
                                <m:t>to</m:t>
                              </m:r>
                              <m:r>
                                <a:rPr lang="en-US" sz="200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charset="0"/>
                                </a:rPr>
                                <m:t>and</m:t>
                              </m:r>
                              <m:r>
                                <a:rPr lang="en-US" sz="200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charset="0"/>
                                </a:rPr>
                                <m:t>including</m:t>
                              </m:r>
                              <m:r>
                                <a:rPr lang="en-US" sz="200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charset="0"/>
                                </a:rPr>
                                <m:t>time</m:t>
                              </m:r>
                              <m:r>
                                <a:rPr lang="en-US" sz="2000">
                                  <a:latin typeface="Cambria Math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𝑚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5486400"/>
                <a:ext cx="7162800" cy="68159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590800" y="6154512"/>
                <a:ext cx="7162800" cy="6272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the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amount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of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principal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adjustment</m:t>
                              </m:r>
                              <m:r>
                                <a:rPr lang="en-US" sz="2000">
                                  <a:latin typeface="Cambria Math" charset="0"/>
                                </a:rPr>
                                <m:t> 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from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time</m:t>
                              </m:r>
                              <m:r>
                                <a:rPr lang="en-US" sz="2000" b="0" i="0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𝑘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charset="0"/>
                                </a:rPr>
                                <m:t>to</m:t>
                              </m:r>
                              <m:r>
                                <a:rPr lang="en-US" sz="2000">
                                  <a:latin typeface="Cambria Math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 charset="0"/>
                                </a:rPr>
                                <m:t>time</m:t>
                              </m:r>
                              <m:r>
                                <a:rPr lang="en-US" sz="2000">
                                  <a:latin typeface="Cambria Math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𝑚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6154512"/>
                <a:ext cx="7162800" cy="627288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2743200" y="4114800"/>
                <a:ext cx="58674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difference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between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times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i="1" smtClean="0">
                          <a:latin typeface="Cambria Math" charset="0"/>
                        </a:rPr>
                        <m:t>𝑘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and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114800"/>
                <a:ext cx="5867400" cy="400110"/>
              </a:xfrm>
              <a:prstGeom prst="rect">
                <a:avLst/>
              </a:prstGeom>
              <a:blipFill rotWithShape="0">
                <a:blip r:embed="rId18"/>
                <a:stretch>
                  <a:fillRect t="-98485" r="-4050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152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4876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7857" r="-7143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blipFill rotWithShape="0">
                <a:blip r:embed="rId6"/>
                <a:stretch>
                  <a:fillRect l="-311" t="-132075" r="-108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4876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Determining Bond Book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76400" y="4416623"/>
                <a:ext cx="17857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Retrospective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4416623"/>
                <a:ext cx="178574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778" t="-4000" r="-4778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505200" y="4416623"/>
                <a:ext cx="39353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416623"/>
                <a:ext cx="3935373" cy="307777"/>
              </a:xfrm>
              <a:prstGeom prst="rect">
                <a:avLst/>
              </a:prstGeom>
              <a:blipFill rotWithShape="0">
                <a:blip r:embed="rId12"/>
                <a:stretch>
                  <a:fillRect t="-146000" r="-619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306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4876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7857" r="-7143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blipFill rotWithShape="0">
                <a:blip r:embed="rId6"/>
                <a:stretch>
                  <a:fillRect l="-311" t="-132075" r="-108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4876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Determining Bond Book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76400" y="4416623"/>
                <a:ext cx="17857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Retrospective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4416623"/>
                <a:ext cx="178574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778" t="-4000" r="-4778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505200" y="4416623"/>
                <a:ext cx="39353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416623"/>
                <a:ext cx="3935373" cy="307777"/>
              </a:xfrm>
              <a:prstGeom prst="rect">
                <a:avLst/>
              </a:prstGeom>
              <a:blipFill rotWithShape="0">
                <a:blip r:embed="rId12"/>
                <a:stretch>
                  <a:fillRect t="-146000" r="-619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597777" y="5020709"/>
                <a:ext cx="2574999" cy="3550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7777" y="5020709"/>
                <a:ext cx="2574999" cy="355097"/>
              </a:xfrm>
              <a:prstGeom prst="rect">
                <a:avLst/>
              </a:prstGeom>
              <a:blipFill rotWithShape="0">
                <a:blip r:embed="rId13"/>
                <a:stretch>
                  <a:fillRect l="-1655" r="-496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0738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4876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7857" r="-7143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blipFill rotWithShape="0">
                <a:blip r:embed="rId6"/>
                <a:stretch>
                  <a:fillRect l="-311" t="-132075" r="-108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4876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Determining Bond Book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76400" y="4416623"/>
                <a:ext cx="17857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Retrospective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4416623"/>
                <a:ext cx="178574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778" t="-4000" r="-4778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505200" y="4416623"/>
                <a:ext cx="39353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416623"/>
                <a:ext cx="3935373" cy="307777"/>
              </a:xfrm>
              <a:prstGeom prst="rect">
                <a:avLst/>
              </a:prstGeom>
              <a:blipFill rotWithShape="0">
                <a:blip r:embed="rId12"/>
                <a:stretch>
                  <a:fillRect t="-146000" r="-619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597777" y="5020709"/>
                <a:ext cx="2574999" cy="3550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7777" y="5020709"/>
                <a:ext cx="2574999" cy="355097"/>
              </a:xfrm>
              <a:prstGeom prst="rect">
                <a:avLst/>
              </a:prstGeom>
              <a:blipFill rotWithShape="0">
                <a:blip r:embed="rId13"/>
                <a:stretch>
                  <a:fillRect l="-1655" r="-496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76400" y="5638800"/>
                <a:ext cx="15613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Prospective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638800"/>
                <a:ext cx="1561325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5469" t="-2000" r="-5469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429000" y="5635823"/>
                <a:ext cx="363400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Remaining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635823"/>
                <a:ext cx="3634007" cy="307777"/>
              </a:xfrm>
              <a:prstGeom prst="rect">
                <a:avLst/>
              </a:prstGeom>
              <a:blipFill rotWithShape="0">
                <a:blip r:embed="rId15"/>
                <a:stretch>
                  <a:fillRect t="-146000" r="-50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3629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4876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7857" r="-7143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blipFill rotWithShape="0">
                <a:blip r:embed="rId6"/>
                <a:stretch>
                  <a:fillRect l="-311" t="-132075" r="-108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4876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Determining Bond Book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676400" y="4416623"/>
                <a:ext cx="178574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Retrospective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4416623"/>
                <a:ext cx="1785745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778" t="-4000" r="-4778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505200" y="4416623"/>
                <a:ext cx="393537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𝑃</m:t>
                          </m:r>
                        </m:e>
                      </m:d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416623"/>
                <a:ext cx="3935373" cy="307777"/>
              </a:xfrm>
              <a:prstGeom prst="rect">
                <a:avLst/>
              </a:prstGeom>
              <a:blipFill rotWithShape="0">
                <a:blip r:embed="rId12"/>
                <a:stretch>
                  <a:fillRect t="-146000" r="-619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597777" y="5020709"/>
                <a:ext cx="2574999" cy="3550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(1+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n-US" sz="2000" b="0" i="1" smtClean="0">
                              <a:latin typeface="Cambria Math" charset="0"/>
                            </a:rPr>
                            <m:t>|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7777" y="5020709"/>
                <a:ext cx="2574999" cy="355097"/>
              </a:xfrm>
              <a:prstGeom prst="rect">
                <a:avLst/>
              </a:prstGeom>
              <a:blipFill rotWithShape="0">
                <a:blip r:embed="rId13"/>
                <a:stretch>
                  <a:fillRect l="-1655" r="-4965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76400" y="5638800"/>
                <a:ext cx="15613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Prospective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5638800"/>
                <a:ext cx="1561325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5469" t="-2000" r="-5469" b="-3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429000" y="5635823"/>
                <a:ext cx="363400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𝑃𝑉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Remaining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Payments</m:t>
                      </m:r>
                      <m:r>
                        <a:rPr lang="en-US" sz="2000" b="0" i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635823"/>
                <a:ext cx="3634007" cy="307777"/>
              </a:xfrm>
              <a:prstGeom prst="rect">
                <a:avLst/>
              </a:prstGeom>
              <a:blipFill rotWithShape="0">
                <a:blip r:embed="rId15"/>
                <a:stretch>
                  <a:fillRect t="-146000" r="-50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532665" y="6172200"/>
                <a:ext cx="2831737" cy="3550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>
                          <a:latin typeface="Cambria Math" charset="0"/>
                        </a:rPr>
                        <m:t>𝐶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𝑘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2665" y="6172200"/>
                <a:ext cx="2831737" cy="355097"/>
              </a:xfrm>
              <a:prstGeom prst="rect">
                <a:avLst/>
              </a:prstGeom>
              <a:blipFill rotWithShape="0">
                <a:blip r:embed="rId16"/>
                <a:stretch>
                  <a:fillRect l="-1724" r="-647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2158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4876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676302"/>
                <a:ext cx="34471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7857" r="-7143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book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value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coupon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657600"/>
                <a:ext cx="3922356" cy="321563"/>
              </a:xfrm>
              <a:prstGeom prst="rect">
                <a:avLst/>
              </a:prstGeom>
              <a:blipFill rotWithShape="0">
                <a:blip r:embed="rId6"/>
                <a:stretch>
                  <a:fillRect l="-311" t="-132075" r="-108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22269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778" r="-25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Price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043" y="3657600"/>
                <a:ext cx="882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3448" r="-6207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4876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Determining Bond Book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charset="0"/>
                        </a:rPr>
                        <m:t>𝐶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𝑅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828800"/>
                <a:ext cx="612648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>
            <a:cxnSpLocks/>
          </p:cNvCxnSpPr>
          <p:nvPr/>
        </p:nvCxnSpPr>
        <p:spPr>
          <a:xfrm>
            <a:off x="6705600" y="28643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740263" y="4267200"/>
                <a:ext cx="2810064" cy="3352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𝑃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i="1">
                          <a:latin typeface="Cambria Math" charset="0"/>
                        </a:rPr>
                        <m:t>𝐶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𝑛</m:t>
                              </m:r>
                            </m:e>
                          </m:acc>
                          <m:r>
                            <a:rPr lang="en-US" sz="2000" i="1">
                              <a:latin typeface="Cambria Math" charset="0"/>
                            </a:rPr>
                            <m:t>|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𝑅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263" y="4267200"/>
                <a:ext cx="2810064" cy="335285"/>
              </a:xfrm>
              <a:prstGeom prst="rect">
                <a:avLst/>
              </a:prstGeom>
              <a:blipFill rotWithShape="0">
                <a:blip r:embed="rId11"/>
                <a:stretch>
                  <a:fillRect l="-1518" b="-2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6116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:r>
                  <a:rPr lang="en-US" b="1" dirty="0">
                    <a:latin typeface="Bold sand m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𝑰</m:t>
                        </m:r>
                      </m:e>
                      <m:sub>
                        <m:r>
                          <a:rPr lang="en-US" b="1" i="1" smtClean="0">
                            <a:latin typeface="Cambria Math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charset="0"/>
                          </a:rPr>
                          <m:t>𝒌</m:t>
                        </m:r>
                      </m:sub>
                    </m:sSub>
                    <m:r>
                      <a:rPr lang="en-US" b="1" i="1">
                        <a:latin typeface="Cambria Math" charset="0"/>
                      </a:rPr>
                      <m:t> </m:t>
                    </m:r>
                  </m:oMath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  <a:blipFill rotWithShape="0">
                <a:blip r:embed="rId3"/>
                <a:stretch>
                  <a:fillRect b="-9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8784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:r>
                  <a:rPr lang="en-US" b="1" dirty="0">
                    <a:latin typeface="Bold sand m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𝑰</m:t>
                        </m:r>
                      </m:e>
                      <m:sub>
                        <m:r>
                          <a:rPr lang="en-US" b="1" i="1" smtClean="0">
                            <a:latin typeface="Cambria Math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b="1" dirty="0">
                    <a:latin typeface="Bold sand ms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charset="0"/>
                          </a:rPr>
                          <m:t>𝑷</m:t>
                        </m:r>
                      </m:e>
                      <m:sub>
                        <m:r>
                          <a:rPr lang="en-US" b="1" i="1">
                            <a:latin typeface="Cambria Math" charset="0"/>
                          </a:rPr>
                          <m:t>𝒌</m:t>
                        </m:r>
                      </m:sub>
                    </m:sSub>
                    <m:r>
                      <a:rPr lang="en-US" b="1" i="1">
                        <a:latin typeface="Cambria Math" charset="0"/>
                      </a:rPr>
                      <m:t> </m:t>
                    </m:r>
                  </m:oMath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600"/>
                <a:ext cx="8686800" cy="1143000"/>
              </a:xfrm>
              <a:prstGeom prst="rect">
                <a:avLst/>
              </a:prstGeom>
              <a:blipFill rotWithShape="0">
                <a:blip r:embed="rId3"/>
                <a:stretch>
                  <a:fillRect b="-96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Amount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of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Interest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Earned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during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the</m:t>
                      </m:r>
                      <m:r>
                        <a:rPr lang="en-US" sz="20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</a:rPr>
                        <m:t>period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494000"/>
                <a:ext cx="6324600" cy="413896"/>
              </a:xfrm>
              <a:prstGeom prst="rect">
                <a:avLst/>
              </a:prstGeom>
              <a:blipFill rotWithShape="0">
                <a:blip r:embed="rId4"/>
                <a:stretch>
                  <a:fillRect t="-91176" b="-1220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991468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43547</TotalTime>
  <Words>1400</Words>
  <Application>Microsoft Macintosh PowerPoint</Application>
  <PresentationFormat>On-screen Show (4:3)</PresentationFormat>
  <Paragraphs>287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Bold sand ms</vt:lpstr>
      <vt:lpstr>Calibri</vt:lpstr>
      <vt:lpstr>Calibri Light</vt:lpstr>
      <vt:lpstr>Cambria Math</vt:lpstr>
      <vt:lpstr>Mangal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2099</cp:revision>
  <dcterms:created xsi:type="dcterms:W3CDTF">2018-09-11T09:20:33Z</dcterms:created>
  <dcterms:modified xsi:type="dcterms:W3CDTF">2020-03-11T17:56:02Z</dcterms:modified>
</cp:coreProperties>
</file>